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35" r:id="rId2"/>
    <p:sldId id="337" r:id="rId3"/>
    <p:sldId id="367" r:id="rId4"/>
    <p:sldId id="369" r:id="rId5"/>
    <p:sldId id="341" r:id="rId6"/>
    <p:sldId id="368" r:id="rId7"/>
    <p:sldId id="355" r:id="rId8"/>
    <p:sldId id="360" r:id="rId9"/>
    <p:sldId id="361" r:id="rId10"/>
    <p:sldId id="359" r:id="rId11"/>
    <p:sldId id="362" r:id="rId12"/>
    <p:sldId id="354" r:id="rId13"/>
    <p:sldId id="344" r:id="rId14"/>
    <p:sldId id="358" r:id="rId15"/>
    <p:sldId id="364" r:id="rId16"/>
    <p:sldId id="365" r:id="rId17"/>
    <p:sldId id="34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56747" autoAdjust="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43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4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9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08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1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15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3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223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3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29734" y="514348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2021.12.22  •  ChongQing</a:t>
            </a:r>
            <a:r>
              <a:rPr lang="en-US" altLang="zh-CN" dirty="0"/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27428" y="6207092"/>
            <a:ext cx="345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Changjiang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85711F-6FB4-45D7-965C-9FA17CE9E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63" y="1345179"/>
            <a:ext cx="11816970" cy="33843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D438C76-8576-4422-AF5C-1A4B525FDB7A}"/>
              </a:ext>
            </a:extLst>
          </p:cNvPr>
          <p:cNvSpPr txBox="1"/>
          <p:nvPr/>
        </p:nvSpPr>
        <p:spPr>
          <a:xfrm>
            <a:off x="5473148" y="4516386"/>
            <a:ext cx="356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ACL-2021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CC5777-38F0-49EB-BAED-6EF806C7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73" y="742121"/>
            <a:ext cx="6137113" cy="5710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9AC95F-97AE-4D1F-8D16-5504A6D6D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7500"/>
            <a:ext cx="6137113" cy="33780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0BEB81-4F7D-4B99-9504-DB4F511F8DA2}"/>
              </a:ext>
            </a:extLst>
          </p:cNvPr>
          <p:cNvSpPr txBox="1"/>
          <p:nvPr/>
        </p:nvSpPr>
        <p:spPr>
          <a:xfrm>
            <a:off x="410817" y="4269022"/>
            <a:ext cx="568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entity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“MAC”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appears with the entity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“Lancôme”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indicate cosmetics while it usually indicates computers when appears with the entity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“iPhone”.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970131-4203-46F9-8D66-3A56A09A6E7F}"/>
              </a:ext>
            </a:extLst>
          </p:cNvPr>
          <p:cNvSpPr txBox="1"/>
          <p:nvPr/>
        </p:nvSpPr>
        <p:spPr>
          <a:xfrm>
            <a:off x="410817" y="5139775"/>
            <a:ext cx="572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entity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“MAC”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indicates computers if its textual contexts are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do MAC need an ARM CPU?”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indicates cosmetics if its textual contexts are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“MAC cosmetics expands AR try-on”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6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E8877B-EE64-4DC9-996C-1473F301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29" y="3690370"/>
            <a:ext cx="4678710" cy="7868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5A6E4C-73E5-48F2-B16E-F687690A6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529" y="5579165"/>
            <a:ext cx="4434593" cy="10328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9943E64-B7BC-4326-9600-753F955EEA26}"/>
              </a:ext>
            </a:extLst>
          </p:cNvPr>
          <p:cNvSpPr txBox="1"/>
          <p:nvPr/>
        </p:nvSpPr>
        <p:spPr>
          <a:xfrm>
            <a:off x="0" y="68283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 Ranking and Model Training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4341BA-D81A-454D-9B52-39BA67FBC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" y="1650969"/>
            <a:ext cx="7136519" cy="39281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2D988C-07AF-4A28-92E0-1F504435DFE8}"/>
              </a:ext>
            </a:extLst>
          </p:cNvPr>
          <p:cNvSpPr txBox="1"/>
          <p:nvPr/>
        </p:nvSpPr>
        <p:spPr>
          <a:xfrm>
            <a:off x="7149338" y="4546292"/>
            <a:ext cx="490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the gate η is computed based on the user representation u via a dense network with sigmoid activation.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8756A7-597F-4FF7-8F34-5FC2DACA4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648" y="658591"/>
            <a:ext cx="3606471" cy="3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B9AFD3-5E06-4F1F-AFEA-6EBDE83F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47" y="1472737"/>
            <a:ext cx="5979749" cy="1832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5525D4-F108-4C82-B1A4-BA40122EA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820" y="3305240"/>
            <a:ext cx="8271379" cy="35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6C6719-F9F6-46F9-B8D3-3FA76F87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6" y="1649688"/>
            <a:ext cx="6202017" cy="46145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5E9837-C7C1-4F71-8D94-BB5DE86A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3" y="2059061"/>
            <a:ext cx="5314950" cy="4591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29C73-5F91-4AC3-B390-433D8A4D7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2340485"/>
            <a:ext cx="4733925" cy="41624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C8AB644-731A-48DD-A145-5253F6C4A63D}"/>
              </a:ext>
            </a:extLst>
          </p:cNvPr>
          <p:cNvSpPr txBox="1"/>
          <p:nvPr/>
        </p:nvSpPr>
        <p:spPr>
          <a:xfrm>
            <a:off x="4412609" y="1387335"/>
            <a:ext cx="46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diversity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2E3587-136D-4E5B-87E9-7F07C4E12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2" y="1794220"/>
            <a:ext cx="5257800" cy="4052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55648B-4287-4F16-9BA4-2353BCAA4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1794220"/>
            <a:ext cx="4757116" cy="37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4A38DBB-A573-4BB8-B7ED-CA4BB9E1D84B}"/>
              </a:ext>
            </a:extLst>
          </p:cNvPr>
          <p:cNvSpPr txBox="1"/>
          <p:nvPr/>
        </p:nvSpPr>
        <p:spPr>
          <a:xfrm>
            <a:off x="506895" y="1203779"/>
            <a:ext cx="405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5D7B68-F392-4802-B989-5FAB7196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" y="2309811"/>
            <a:ext cx="12171141" cy="29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E897CE-2834-4C74-9946-997DC7C86B0A}"/>
              </a:ext>
            </a:extLst>
          </p:cNvPr>
          <p:cNvSpPr txBox="1"/>
          <p:nvPr/>
        </p:nvSpPr>
        <p:spPr>
          <a:xfrm>
            <a:off x="132521" y="1582406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Online news platforms become popular for people to read news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DF469D-C3E8-4284-9136-455DC6124568}"/>
              </a:ext>
            </a:extLst>
          </p:cNvPr>
          <p:cNvSpPr txBox="1"/>
          <p:nvPr/>
        </p:nvSpPr>
        <p:spPr>
          <a:xfrm>
            <a:off x="132521" y="2557669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Users face heavy information overload on online news platforms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830629-7059-4544-8F01-BFD71ADC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8" y="3726867"/>
            <a:ext cx="5804452" cy="31311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842F46-0804-4811-A0D0-7E43B1531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6867"/>
            <a:ext cx="6387548" cy="2945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F8D74A-C425-43D6-9FCF-5AAD44EB758F}"/>
              </a:ext>
            </a:extLst>
          </p:cNvPr>
          <p:cNvSpPr txBox="1"/>
          <p:nvPr/>
        </p:nvSpPr>
        <p:spPr>
          <a:xfrm>
            <a:off x="0" y="1531696"/>
            <a:ext cx="716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news recommendation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8F125C-8113-45C6-AB8E-1BAF6FC41E9D}"/>
              </a:ext>
            </a:extLst>
          </p:cNvPr>
          <p:cNvSpPr txBox="1"/>
          <p:nvPr/>
        </p:nvSpPr>
        <p:spPr>
          <a:xfrm>
            <a:off x="259033" y="2674021"/>
            <a:ext cx="621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Model user interests from their historical click behaviors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CD1A0B-EFBA-4B58-B4A2-9F2A04AEEB96}"/>
              </a:ext>
            </a:extLst>
          </p:cNvPr>
          <p:cNvSpPr txBox="1"/>
          <p:nvPr/>
        </p:nvSpPr>
        <p:spPr>
          <a:xfrm>
            <a:off x="259033" y="4478992"/>
            <a:ext cx="676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Recommend news based on their relevance with user interest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458F60-3322-4332-916F-E2E72933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82" y="3429000"/>
            <a:ext cx="5043920" cy="34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F8D74A-C425-43D6-9FCF-5AAD44EB758F}"/>
              </a:ext>
            </a:extLst>
          </p:cNvPr>
          <p:cNvSpPr txBox="1"/>
          <p:nvPr/>
        </p:nvSpPr>
        <p:spPr>
          <a:xfrm>
            <a:off x="0" y="1168362"/>
            <a:ext cx="22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problem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8F125C-8113-45C6-AB8E-1BAF6FC41E9D}"/>
              </a:ext>
            </a:extLst>
          </p:cNvPr>
          <p:cNvSpPr txBox="1"/>
          <p:nvPr/>
        </p:nvSpPr>
        <p:spPr>
          <a:xfrm>
            <a:off x="128474" y="2574920"/>
            <a:ext cx="702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provide accurate recommendation to cold-start users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CB6094-9B6D-42BC-B067-C2EF5D647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3" y="3083081"/>
            <a:ext cx="5927770" cy="32125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197F18-E0EB-4D54-B04F-990D2F4C3570}"/>
              </a:ext>
            </a:extLst>
          </p:cNvPr>
          <p:cNvSpPr txBox="1"/>
          <p:nvPr/>
        </p:nvSpPr>
        <p:spPr>
          <a:xfrm>
            <a:off x="6957391" y="2544142"/>
            <a:ext cx="510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to recommend news with similar content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28BC47-4F61-43B5-A978-DE9A987DC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19" y="3099859"/>
            <a:ext cx="5989981" cy="32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E7E14E-AA80-4929-8CC1-10CA3984381C}"/>
              </a:ext>
            </a:extLst>
          </p:cNvPr>
          <p:cNvSpPr txBox="1"/>
          <p:nvPr/>
        </p:nvSpPr>
        <p:spPr>
          <a:xfrm>
            <a:off x="0" y="689447"/>
            <a:ext cx="583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Popularity-based News Recommendation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BB9BE3-CCBE-4EE8-924E-66A2BA255EA0}"/>
              </a:ext>
            </a:extLst>
          </p:cNvPr>
          <p:cNvSpPr txBox="1"/>
          <p:nvPr/>
        </p:nvSpPr>
        <p:spPr>
          <a:xfrm>
            <a:off x="331304" y="1151113"/>
            <a:ext cx="58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News popularity modeling: statistics of user interactions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1C970B-AA60-467A-987A-D84F08EA25EA}"/>
              </a:ext>
            </a:extLst>
          </p:cNvPr>
          <p:cNvSpPr txBox="1"/>
          <p:nvPr/>
        </p:nvSpPr>
        <p:spPr>
          <a:xfrm>
            <a:off x="8322365" y="1267710"/>
            <a:ext cx="34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Challenges: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9C7FA0-819D-48CA-93C9-0AC8D8ACAA55}"/>
              </a:ext>
            </a:extLst>
          </p:cNvPr>
          <p:cNvSpPr txBox="1"/>
          <p:nvPr/>
        </p:nvSpPr>
        <p:spPr>
          <a:xfrm>
            <a:off x="8322365" y="1746402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Cannot provide personalized services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CCDA2D-1F9C-400F-B2FD-8AFE86917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3"/>
          <a:stretch/>
        </p:blipFill>
        <p:spPr>
          <a:xfrm>
            <a:off x="130613" y="2716696"/>
            <a:ext cx="11930774" cy="40456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A1C73B-5662-4CD6-86BB-574AD3D69702}"/>
              </a:ext>
            </a:extLst>
          </p:cNvPr>
          <p:cNvSpPr txBox="1"/>
          <p:nvPr/>
        </p:nvSpPr>
        <p:spPr>
          <a:xfrm>
            <a:off x="743373" y="1637042"/>
            <a:ext cx="238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view times, comments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FBC7DE-B4A6-4058-946E-8C290005BC01}"/>
              </a:ext>
            </a:extLst>
          </p:cNvPr>
          <p:cNvSpPr txBox="1"/>
          <p:nvPr/>
        </p:nvSpPr>
        <p:spPr>
          <a:xfrm>
            <a:off x="1537252" y="1403880"/>
            <a:ext cx="911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Incorporating news popularity into personalized news recommendation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B08EFC-E538-41C3-9B05-6C986CE5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32" y="2292951"/>
            <a:ext cx="5028571" cy="30571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43798F-60FE-4360-87CF-EA2EBFDEEB23}"/>
              </a:ext>
            </a:extLst>
          </p:cNvPr>
          <p:cNvSpPr txBox="1"/>
          <p:nvPr/>
        </p:nvSpPr>
        <p:spPr>
          <a:xfrm>
            <a:off x="6096000" y="2430372"/>
            <a:ext cx="576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Popular news usually convey important information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Attract users with different interests to read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Improve experience of cold-start users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97A03B-829D-4FEF-94BC-CF21D4B9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103" y="3870745"/>
            <a:ext cx="5886580" cy="25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DA2C62-CF63-449D-835E-B8F6DADC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22" y="611996"/>
            <a:ext cx="10862156" cy="59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5AB4C3-4721-4F49-96F5-FC6674BB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83" y="639618"/>
            <a:ext cx="6202017" cy="6152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3A2FB8-89E9-407F-868D-689158DEB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9583"/>
            <a:ext cx="6096000" cy="3970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E3F477-467E-4E3A-99D2-F5F56BE54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9618"/>
            <a:ext cx="6202017" cy="341381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C0FCD44-A0EA-448E-8728-57323E0A4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919" y="5857476"/>
            <a:ext cx="2827821" cy="43745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9DE300B-9C7F-4A93-81C0-DC80E70ACD69}"/>
              </a:ext>
            </a:extLst>
          </p:cNvPr>
          <p:cNvSpPr txBox="1"/>
          <p:nvPr/>
        </p:nvSpPr>
        <p:spPr>
          <a:xfrm>
            <a:off x="743373" y="4335913"/>
            <a:ext cx="502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user interactions in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t hours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near real-time CTR for news popularity prediction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6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AF2F13-AF94-4FBD-AF61-4B9C4D45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9" y="732281"/>
            <a:ext cx="5804452" cy="61257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DB7A0B-5D3C-4E7C-8003-1C42E68E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1925"/>
            <a:ext cx="6387549" cy="35159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FDEF4A-DCD6-463C-9D06-1FE2F5A0E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28" y="5181455"/>
            <a:ext cx="4438650" cy="742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6E4102-8756-4341-9BE4-4826536F5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213" y="6222153"/>
            <a:ext cx="1724025" cy="381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CBC607-514B-45CE-A605-AC46BF1892FF}"/>
              </a:ext>
            </a:extLst>
          </p:cNvPr>
          <p:cNvSpPr txBox="1"/>
          <p:nvPr/>
        </p:nvSpPr>
        <p:spPr>
          <a:xfrm>
            <a:off x="841929" y="4514375"/>
            <a:ext cx="443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Content-popularity joint attention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667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9775</TotalTime>
  <Words>245</Words>
  <Application>Microsoft Office PowerPoint</Application>
  <PresentationFormat>宽屏</PresentationFormat>
  <Paragraphs>51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Background</vt:lpstr>
      <vt:lpstr>Introduction</vt:lpstr>
      <vt:lpstr>Introduction</vt:lpstr>
      <vt:lpstr>Method</vt:lpstr>
      <vt:lpstr>Introduction</vt:lpstr>
      <vt:lpstr>Method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Cp3sComputer</cp:lastModifiedBy>
  <cp:revision>1916</cp:revision>
  <dcterms:created xsi:type="dcterms:W3CDTF">2017-04-22T07:59:00Z</dcterms:created>
  <dcterms:modified xsi:type="dcterms:W3CDTF">2021-12-22T13:20:46Z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